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doc" ContentType="application/msword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5" r:id="rId3"/>
    <p:sldId id="286" r:id="rId4"/>
    <p:sldId id="275" r:id="rId5"/>
    <p:sldId id="265" r:id="rId6"/>
    <p:sldId id="276" r:id="rId7"/>
    <p:sldId id="266" r:id="rId8"/>
    <p:sldId id="267" r:id="rId9"/>
    <p:sldId id="268" r:id="rId10"/>
    <p:sldId id="258" r:id="rId11"/>
    <p:sldId id="269" r:id="rId12"/>
    <p:sldId id="259" r:id="rId13"/>
    <p:sldId id="270" r:id="rId14"/>
    <p:sldId id="277" r:id="rId15"/>
    <p:sldId id="272" r:id="rId16"/>
    <p:sldId id="271" r:id="rId17"/>
    <p:sldId id="273" r:id="rId18"/>
    <p:sldId id="274" r:id="rId19"/>
    <p:sldId id="278" r:id="rId20"/>
    <p:sldId id="279" r:id="rId21"/>
    <p:sldId id="281" r:id="rId22"/>
    <p:sldId id="284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2CACC-DBD2-4B29-918D-E1A7019E3816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E5A35-8679-4C36-A7B6-3F592B31FEAF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2CACC-DBD2-4B29-918D-E1A7019E3816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E5A35-8679-4C36-A7B6-3F592B31FEAF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2CACC-DBD2-4B29-918D-E1A7019E3816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E5A35-8679-4C36-A7B6-3F592B31FEAF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2CACC-DBD2-4B29-918D-E1A7019E3816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E5A35-8679-4C36-A7B6-3F592B31FEAF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2CACC-DBD2-4B29-918D-E1A7019E3816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E5A35-8679-4C36-A7B6-3F592B31FEAF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2CACC-DBD2-4B29-918D-E1A7019E3816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E5A35-8679-4C36-A7B6-3F592B31FEAF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2CACC-DBD2-4B29-918D-E1A7019E3816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E5A35-8679-4C36-A7B6-3F592B31FEAF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2CACC-DBD2-4B29-918D-E1A7019E3816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E5A35-8679-4C36-A7B6-3F592B31FEAF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2CACC-DBD2-4B29-918D-E1A7019E3816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E5A35-8679-4C36-A7B6-3F592B31FEAF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2CACC-DBD2-4B29-918D-E1A7019E3816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E5A35-8679-4C36-A7B6-3F592B31FEAF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2CACC-DBD2-4B29-918D-E1A7019E3816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E5A35-8679-4C36-A7B6-3F592B31FEAF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D2CACC-DBD2-4B29-918D-E1A7019E3816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E5A35-8679-4C36-A7B6-3F592B31FEAF}" type="slidenum">
              <a:rPr lang="ru-RU" smtClean="0"/>
              <a:pPr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5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6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7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2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Microsoft_Office_Word_97_-_20031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3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4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668184" y="1988840"/>
            <a:ext cx="7772400" cy="1229266"/>
          </a:xfrm>
        </p:spPr>
        <p:txBody>
          <a:bodyPr>
            <a:prstTxWarp prst="textChevronInverted">
              <a:avLst/>
            </a:prstTxWarp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uk-UA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Логіко-математичний розвиток дошкільників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371600" y="4643446"/>
            <a:ext cx="6400800" cy="1285884"/>
          </a:xfrm>
        </p:spPr>
        <p:txBody>
          <a:bodyPr>
            <a:normAutofit fontScale="92500" lnSpcReduction="20000"/>
          </a:bodyPr>
          <a:lstStyle/>
          <a:p>
            <a:endParaRPr lang="uk-UA" dirty="0" smtClean="0">
              <a:solidFill>
                <a:srgbClr val="002060"/>
              </a:solidFill>
            </a:endParaRPr>
          </a:p>
          <a:p>
            <a:r>
              <a:rPr lang="uk-UA" dirty="0" smtClean="0">
                <a:solidFill>
                  <a:srgbClr val="002060"/>
                </a:solidFill>
              </a:rPr>
              <a:t>на основі використання інтелектуальних карт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2492896"/>
            <a:ext cx="8680204" cy="243143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uk-UA" sz="5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uk-UA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uk-UA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умовах  інтегрованого освітнього  процесу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одзаголовок 6"/>
          <p:cNvSpPr txBox="1">
            <a:spLocks/>
          </p:cNvSpPr>
          <p:nvPr/>
        </p:nvSpPr>
        <p:spPr>
          <a:xfrm>
            <a:off x="1353984" y="260648"/>
            <a:ext cx="6400800" cy="12858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dirty="0" smtClean="0">
              <a:solidFill>
                <a:srgbClr val="002060"/>
              </a:solidFill>
            </a:endParaRPr>
          </a:p>
          <a:p>
            <a:r>
              <a:rPr lang="uk-UA" sz="2200" dirty="0" smtClean="0">
                <a:solidFill>
                  <a:srgbClr val="002060"/>
                </a:solidFill>
              </a:rPr>
              <a:t> Рівненський навчально-виховний комплекс №1</a:t>
            </a:r>
            <a:endParaRPr lang="ru-RU" sz="22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P9201503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357158" y="142852"/>
            <a:ext cx="8501122" cy="650085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214282" y="214291"/>
          <a:ext cx="8790713" cy="6215106"/>
        </p:xfrm>
        <a:graphic>
          <a:graphicData uri="http://schemas.openxmlformats.org/presentationml/2006/ole">
            <p:oleObj spid="_x0000_s5133" name="Документ" r:id="rId3" imgW="10200167" imgH="6902954" progId="Word.Document.12">
              <p:embed/>
            </p:oleObj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МОЇ ДОКУМЕНТИ\МАТЕМАТИК\РУХ\Зобр26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285728"/>
            <a:ext cx="4357718" cy="348617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195" name="Picture 3" descr="D:\МОЇ ДОКУМЕНТИ\МАТЕМАТИК\РУХ\Зобр269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857620" y="2428868"/>
            <a:ext cx="5043494" cy="403479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171044" y="357166"/>
          <a:ext cx="8800325" cy="6143668"/>
        </p:xfrm>
        <a:graphic>
          <a:graphicData uri="http://schemas.openxmlformats.org/presentationml/2006/ole">
            <p:oleObj spid="_x0000_s6157" name="Документ" r:id="rId3" imgW="10276478" imgH="7174301" progId="Word.Document.12">
              <p:embed/>
            </p:oleObj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P2039660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563563" y="244475"/>
            <a:ext cx="8080375" cy="6399213"/>
          </a:xfrm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6357938" y="6072188"/>
            <a:ext cx="2500312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uk-UA" sz="3600" b="1" dirty="0">
                <a:solidFill>
                  <a:schemeClr val="accent2">
                    <a:lumMod val="75000"/>
                  </a:schemeClr>
                </a:solidFill>
                <a:latin typeface="Tahoma" charset="0"/>
              </a:rPr>
              <a:t>Дорога 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latin typeface="Tahoma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10" descr="PB06003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1857375" y="214313"/>
            <a:ext cx="6786563" cy="6464300"/>
          </a:xfrm>
          <a:ln w="57150" cmpd="thickThin">
            <a:solidFill>
              <a:srgbClr val="80008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0" y="428625"/>
            <a:ext cx="2000250" cy="10779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uk-UA" sz="3200" b="1" dirty="0">
                <a:solidFill>
                  <a:schemeClr val="accent2">
                    <a:lumMod val="75000"/>
                  </a:schemeClr>
                </a:solidFill>
                <a:latin typeface="Tahoma" charset="0"/>
              </a:rPr>
              <a:t>Казкові дороги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Tahoma" charset="0"/>
            </a:endParaRPr>
          </a:p>
        </p:txBody>
      </p:sp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2"/>
          <p:cNvGraphicFramePr>
            <a:graphicFrameLocks noChangeAspect="1"/>
          </p:cNvGraphicFramePr>
          <p:nvPr/>
        </p:nvGraphicFramePr>
        <p:xfrm>
          <a:off x="209027" y="214290"/>
          <a:ext cx="8759673" cy="6357982"/>
        </p:xfrm>
        <a:graphic>
          <a:graphicData uri="http://schemas.openxmlformats.org/presentationml/2006/ole">
            <p:oleObj spid="_x0000_s7181" name="Документ" r:id="rId3" imgW="10033866" imgH="6466204" progId="Word.Document.12">
              <p:embed/>
            </p:oleObj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2039659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357158" y="0"/>
            <a:ext cx="8429684" cy="6643734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6498" name="Picture 2" descr="F:\КУРСИ\Фото до посібника\P825143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2844" y="214290"/>
            <a:ext cx="8781710" cy="633810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79512" y="764704"/>
            <a:ext cx="8676111" cy="576064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34459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uk-UA" dirty="0" smtClean="0"/>
              <a:t>Що лежить в основі планування?</a:t>
            </a:r>
            <a:endParaRPr lang="ru-RU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51520" y="1268760"/>
            <a:ext cx="8733656" cy="54006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uk-UA" dirty="0" smtClean="0"/>
              <a:t>Планування освітнього процесу здійснюється на основі </a:t>
            </a:r>
            <a:r>
              <a:rPr lang="uk-UA" b="1" dirty="0" smtClean="0"/>
              <a:t>технології інтелектуальних карт</a:t>
            </a:r>
          </a:p>
          <a:p>
            <a:pPr algn="just"/>
            <a:r>
              <a:rPr lang="uk-UA" dirty="0" smtClean="0"/>
              <a:t>Принципи та методику застосування інтелектуальних карт в дошкільній освіті розробила </a:t>
            </a:r>
            <a:r>
              <a:rPr lang="uk-UA" b="1" dirty="0" smtClean="0"/>
              <a:t>Наталя Гавриш   </a:t>
            </a:r>
          </a:p>
          <a:p>
            <a:pPr algn="just"/>
            <a:r>
              <a:rPr lang="uk-UA" dirty="0" smtClean="0"/>
              <a:t>Використовуються два види карт: концептуальні та інтелектуальні. </a:t>
            </a:r>
            <a:r>
              <a:rPr lang="uk-UA" u="sng" dirty="0" smtClean="0"/>
              <a:t>Концептуальні  карти </a:t>
            </a:r>
            <a:r>
              <a:rPr lang="uk-UA" dirty="0" smtClean="0"/>
              <a:t>є основою та інструментом  тематичного планування і використовуються вихователями</a:t>
            </a:r>
          </a:p>
          <a:p>
            <a:pPr algn="just"/>
            <a:r>
              <a:rPr lang="uk-UA" u="sng" dirty="0" smtClean="0"/>
              <a:t>Інтелектуальні карти </a:t>
            </a:r>
            <a:r>
              <a:rPr lang="uk-UA" dirty="0" smtClean="0"/>
              <a:t>– це комбінований метод навчально-пізнавальної діяльності </a:t>
            </a:r>
            <a:r>
              <a:rPr lang="uk-UA" i="1" dirty="0" smtClean="0"/>
              <a:t>(за визначенням Н.Гавриш)</a:t>
            </a:r>
            <a:r>
              <a:rPr lang="uk-UA" dirty="0" smtClean="0"/>
              <a:t> та творчий продукт спільної діяльності вихователів та дітей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132367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716016" y="274638"/>
            <a:ext cx="3970784" cy="2578298"/>
          </a:xfrm>
        </p:spPr>
        <p:txBody>
          <a:bodyPr>
            <a:normAutofit/>
          </a:bodyPr>
          <a:lstStyle/>
          <a:p>
            <a:r>
              <a:rPr lang="uk-UA" sz="2400" dirty="0" smtClean="0"/>
              <a:t>Інтеграція художньо-продуктивної та логіко-математичної діяльності</a:t>
            </a:r>
            <a:endParaRPr lang="ru-RU" sz="2400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251520" y="260648"/>
            <a:ext cx="4257073" cy="33124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11267" name="Picture 3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139952" y="3140968"/>
            <a:ext cx="4335910" cy="33911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15803695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 rot="5790454">
            <a:off x="4644723" y="1806142"/>
            <a:ext cx="4355134" cy="301832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13316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4964868">
            <a:off x="449645" y="1905244"/>
            <a:ext cx="4596001" cy="343140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285288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047708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79512" y="980728"/>
            <a:ext cx="8767785" cy="58772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90014"/>
            <a:ext cx="9501312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48748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r>
              <a:rPr lang="uk-UA" dirty="0" smtClean="0"/>
              <a:t>На основі концептуальних карт вихователі планують зміст та форми реалізації  тематичних циклів </a:t>
            </a:r>
          </a:p>
          <a:p>
            <a:r>
              <a:rPr lang="uk-UA" dirty="0" smtClean="0"/>
              <a:t>Інтелектуальні карти створюються в процесі реалізації тематичних циклів як творчий продукт (колаж) та/або є  наочним посібником для роботи з дітьми</a:t>
            </a:r>
          </a:p>
          <a:p>
            <a:r>
              <a:rPr lang="uk-UA" dirty="0" smtClean="0"/>
              <a:t>Інтелектуальна карта може укладатись і до окремого заняття чи поняття, яке є частиною тематичного циклу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96921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03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492357199"/>
              </p:ext>
            </p:extLst>
          </p:nvPr>
        </p:nvGraphicFramePr>
        <p:xfrm>
          <a:off x="0" y="755473"/>
          <a:ext cx="8909099" cy="6072230"/>
        </p:xfrm>
        <a:graphic>
          <a:graphicData uri="http://schemas.openxmlformats.org/presentationml/2006/ole">
            <p:oleObj spid="_x0000_s9230" name="Документ" r:id="rId3" imgW="9887395" imgH="6739703" progId="Word.Document.12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Autofit/>
          </a:bodyPr>
          <a:lstStyle/>
          <a:p>
            <a:r>
              <a:rPr lang="uk-UA" sz="2800" dirty="0" smtClean="0"/>
              <a:t>Концептуальна карта «Світ навколо мене»</a:t>
            </a:r>
            <a:endParaRPr lang="ru-RU" sz="2800" dirty="0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865897859"/>
              </p:ext>
            </p:extLst>
          </p:nvPr>
        </p:nvGraphicFramePr>
        <p:xfrm>
          <a:off x="206637" y="620688"/>
          <a:ext cx="8730726" cy="6215106"/>
        </p:xfrm>
        <a:graphic>
          <a:graphicData uri="http://schemas.openxmlformats.org/presentationml/2006/ole">
            <p:oleObj spid="_x0000_s1037" name="Документ" r:id="rId3" imgW="10971560" imgH="6193416" progId="Word.Document.12">
              <p:embed/>
            </p:oleObj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>
          <a:xfrm>
            <a:off x="457200" y="274638"/>
            <a:ext cx="8229600" cy="34605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dirty="0" smtClean="0"/>
              <a:t>Концептуальна карта «Великі і маленькі»»</a:t>
            </a:r>
            <a:endParaRPr lang="ru-RU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uk-UA" sz="2400" dirty="0" smtClean="0"/>
              <a:t>Інтелектуальна карта «Великі і маленькі» </a:t>
            </a:r>
            <a:r>
              <a:rPr lang="uk-UA" sz="2400" i="1" dirty="0" smtClean="0"/>
              <a:t>(створювалась упродовж тижня)</a:t>
            </a:r>
            <a:endParaRPr lang="ru-RU" sz="2400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052736"/>
            <a:ext cx="8928992" cy="56886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7221888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254175682"/>
              </p:ext>
            </p:extLst>
          </p:nvPr>
        </p:nvGraphicFramePr>
        <p:xfrm>
          <a:off x="214282" y="980728"/>
          <a:ext cx="8761477" cy="5591544"/>
        </p:xfrm>
        <a:graphic>
          <a:graphicData uri="http://schemas.openxmlformats.org/presentationml/2006/ole">
            <p:oleObj spid="_x0000_s2062" name="Document" r:id="rId3" imgW="10520891" imgH="7006016" progId="Word.Document.8">
              <p:embed/>
            </p:oleObj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>
          <a:xfrm>
            <a:off x="457200" y="274638"/>
            <a:ext cx="8229600" cy="34605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dirty="0" smtClean="0"/>
              <a:t>Концептуальна карта «Дружимо з математикою»</a:t>
            </a:r>
            <a:endParaRPr lang="ru-RU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955782835"/>
              </p:ext>
            </p:extLst>
          </p:nvPr>
        </p:nvGraphicFramePr>
        <p:xfrm>
          <a:off x="179512" y="1340767"/>
          <a:ext cx="8747797" cy="5508879"/>
        </p:xfrm>
        <a:graphic>
          <a:graphicData uri="http://schemas.openxmlformats.org/presentationml/2006/ole">
            <p:oleObj spid="_x0000_s3086" name="Документ" r:id="rId3" imgW="10119536" imgH="6445304" progId="Word.Document.12">
              <p:embed/>
            </p:oleObj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>
          <a:xfrm>
            <a:off x="457200" y="274638"/>
            <a:ext cx="8229600" cy="34605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dirty="0" smtClean="0"/>
              <a:t> Інтелектуальна  карта «Лінія» </a:t>
            </a:r>
            <a:r>
              <a:rPr lang="uk-UA" sz="2400" i="1" dirty="0" smtClean="0"/>
              <a:t>(частина тематичного циклу, до інтегрованого заняття</a:t>
            </a:r>
            <a:r>
              <a:rPr lang="uk-UA" sz="2800" i="1" dirty="0" smtClean="0"/>
              <a:t>)</a:t>
            </a:r>
            <a:endParaRPr lang="ru-RU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018497510"/>
              </p:ext>
            </p:extLst>
          </p:nvPr>
        </p:nvGraphicFramePr>
        <p:xfrm>
          <a:off x="85949" y="1052736"/>
          <a:ext cx="8965967" cy="5688632"/>
        </p:xfrm>
        <a:graphic>
          <a:graphicData uri="http://schemas.openxmlformats.org/presentationml/2006/ole">
            <p:oleObj spid="_x0000_s4110" name="Документ" r:id="rId3" imgW="10057263" imgH="6407106" progId="Word.Document.12">
              <p:embed/>
            </p:oleObj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>
          <a:xfrm>
            <a:off x="457200" y="274638"/>
            <a:ext cx="8229600" cy="34605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dirty="0" smtClean="0"/>
              <a:t>Концептуальна карта «Осінь» </a:t>
            </a:r>
            <a:r>
              <a:rPr lang="uk-UA" sz="2400" i="1" dirty="0" smtClean="0"/>
              <a:t>(основна ідея – пізнання осені  через органи чуттів)</a:t>
            </a:r>
            <a:endParaRPr lang="ru-RU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Осінь чарує на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Осінь чарує нас</Template>
  <TotalTime>126</TotalTime>
  <Words>210</Words>
  <Application>Microsoft Office PowerPoint</Application>
  <PresentationFormat>Екран (4:3)</PresentationFormat>
  <Paragraphs>24</Paragraphs>
  <Slides>22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Вбудовані сервери OLE</vt:lpstr>
      </vt:variant>
      <vt:variant>
        <vt:i4>2</vt:i4>
      </vt:variant>
      <vt:variant>
        <vt:lpstr>Заголовки слайдів</vt:lpstr>
      </vt:variant>
      <vt:variant>
        <vt:i4>22</vt:i4>
      </vt:variant>
    </vt:vector>
  </HeadingPairs>
  <TitlesOfParts>
    <vt:vector size="25" baseType="lpstr">
      <vt:lpstr>Осінь чарує нас</vt:lpstr>
      <vt:lpstr>Документ</vt:lpstr>
      <vt:lpstr>Document</vt:lpstr>
      <vt:lpstr> Логіко-математичний розвиток дошкільників</vt:lpstr>
      <vt:lpstr>Що лежить в основі планування?</vt:lpstr>
      <vt:lpstr>Слайд 3</vt:lpstr>
      <vt:lpstr>Концептуальна карта «Світ навколо мене»</vt:lpstr>
      <vt:lpstr>Слайд 5</vt:lpstr>
      <vt:lpstr>Інтелектуальна карта «Великі і маленькі» (створювалась упродовж тижня)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Інтеграція художньо-продуктивної та логіко-математичної діяльності</vt:lpstr>
      <vt:lpstr>Слайд 21</vt:lpstr>
      <vt:lpstr>Слайд 22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Логіко-математичний розвиток дошкільників</dc:title>
  <dc:creator>Admin</dc:creator>
  <cp:lastModifiedBy>Дмитрий Каленюк</cp:lastModifiedBy>
  <cp:revision>18</cp:revision>
  <dcterms:created xsi:type="dcterms:W3CDTF">2012-10-16T13:27:38Z</dcterms:created>
  <dcterms:modified xsi:type="dcterms:W3CDTF">2014-02-14T20:58:59Z</dcterms:modified>
</cp:coreProperties>
</file>